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418" r:id="rId20"/>
    <p:sldId id="419" r:id="rId21"/>
    <p:sldId id="398" r:id="rId22"/>
    <p:sldId id="400" r:id="rId23"/>
    <p:sldId id="404" r:id="rId24"/>
    <p:sldId id="406" r:id="rId25"/>
    <p:sldId id="405" r:id="rId26"/>
    <p:sldId id="401" r:id="rId27"/>
    <p:sldId id="407" r:id="rId28"/>
    <p:sldId id="410" r:id="rId29"/>
    <p:sldId id="411" r:id="rId30"/>
    <p:sldId id="415" r:id="rId31"/>
    <p:sldId id="412" r:id="rId32"/>
    <p:sldId id="413" r:id="rId33"/>
    <p:sldId id="414" r:id="rId34"/>
    <p:sldId id="332" r:id="rId35"/>
    <p:sldId id="378" r:id="rId36"/>
    <p:sldId id="381" r:id="rId37"/>
    <p:sldId id="379" r:id="rId38"/>
    <p:sldId id="380" r:id="rId39"/>
    <p:sldId id="417" r:id="rId40"/>
    <p:sldId id="367" r:id="rId41"/>
    <p:sldId id="368" r:id="rId42"/>
    <p:sldId id="369" r:id="rId43"/>
    <p:sldId id="382" r:id="rId44"/>
    <p:sldId id="383" r:id="rId45"/>
    <p:sldId id="384" r:id="rId46"/>
    <p:sldId id="374" r:id="rId47"/>
    <p:sldId id="416" r:id="rId48"/>
    <p:sldId id="388" r:id="rId49"/>
    <p:sldId id="267" r:id="rId50"/>
    <p:sldId id="313" r:id="rId51"/>
    <p:sldId id="396" r:id="rId52"/>
    <p:sldId id="317" r:id="rId53"/>
    <p:sldId id="334" r:id="rId54"/>
    <p:sldId id="335" r:id="rId55"/>
    <p:sldId id="373" r:id="rId56"/>
    <p:sldId id="33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2"/>
    <p:restoredTop sz="91937"/>
  </p:normalViewPr>
  <p:slideViewPr>
    <p:cSldViewPr snapToGrid="0" snapToObjects="1">
      <p:cViewPr varScale="1">
        <p:scale>
          <a:sx n="129" d="100"/>
          <a:sy n="129" d="100"/>
        </p:scale>
        <p:origin x="224" y="864"/>
      </p:cViewPr>
      <p:guideLst/>
    </p:cSldViewPr>
  </p:slideViewPr>
  <p:notesTextViewPr>
    <p:cViewPr>
      <p:scale>
        <a:sx n="1" d="1"/>
        <a:sy n="1" d="1"/>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412991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22</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27</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32</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33</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52</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29.08.23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29.08.23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29.08.23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29.08.23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29.08.23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29.08.23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29.08.23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29.08.23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29.08.23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29.08.23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29.08.23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29.08.23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a:t>Classes help us group data and functionalities that belong together</a:t>
            </a:r>
          </a:p>
          <a:p>
            <a:r>
              <a:rPr lang="en-CH"/>
              <a:t>When used judiciously, the code becomes more usable as we get rid of a lot of manual book-keeping; details are hidden away</a:t>
            </a:r>
          </a:p>
          <a:p>
            <a:r>
              <a:rPr lang="en-CH"/>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else</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Even </a:t>
            </a:r>
            <a:r>
              <a:rPr lang="de-DE" err="1"/>
              <a:t>when</a:t>
            </a:r>
            <a:r>
              <a:rPr lang="de-DE"/>
              <a:t> </a:t>
            </a:r>
            <a:r>
              <a:rPr lang="de-DE" err="1"/>
              <a:t>people</a:t>
            </a:r>
            <a:r>
              <a:rPr lang="de-DE"/>
              <a:t> </a:t>
            </a:r>
            <a:r>
              <a:rPr lang="de-DE" err="1"/>
              <a:t>think</a:t>
            </a:r>
            <a:r>
              <a:rPr lang="de-DE"/>
              <a:t> </a:t>
            </a:r>
            <a:r>
              <a:rPr lang="de-DE" err="1"/>
              <a:t>they</a:t>
            </a:r>
            <a:r>
              <a:rPr lang="de-DE"/>
              <a:t> </a:t>
            </a:r>
            <a:r>
              <a:rPr lang="de-DE" err="1"/>
              <a:t>are</a:t>
            </a:r>
            <a:r>
              <a:rPr lang="de-DE"/>
              <a:t> </a:t>
            </a:r>
            <a:r>
              <a:rPr lang="de-DE" err="1"/>
              <a:t>holding</a:t>
            </a:r>
            <a:r>
              <a:rPr lang="de-DE"/>
              <a:t> </a:t>
            </a:r>
            <a:r>
              <a:rPr lang="de-DE" err="1"/>
              <a:t>their</a:t>
            </a:r>
            <a:r>
              <a:rPr lang="de-DE"/>
              <a:t> </a:t>
            </a:r>
            <a:r>
              <a:rPr lang="de-DE" err="1"/>
              <a:t>eyes</a:t>
            </a:r>
            <a:r>
              <a:rPr lang="de-DE"/>
              <a:t> still, </a:t>
            </a:r>
            <a:r>
              <a:rPr lang="de-DE" err="1"/>
              <a:t>they</a:t>
            </a:r>
            <a:r>
              <a:rPr lang="de-DE"/>
              <a:t> still </a:t>
            </a:r>
            <a:r>
              <a:rPr lang="de-DE" err="1"/>
              <a:t>move</a:t>
            </a:r>
            <a:r>
              <a:rPr lang="de-DE"/>
              <a:t> </a:t>
            </a:r>
            <a:r>
              <a:rPr lang="de-DE" err="1"/>
              <a:t>around</a:t>
            </a:r>
            <a:r>
              <a:rPr lang="de-DE"/>
              <a:t>:</a:t>
            </a:r>
          </a:p>
          <a:p>
            <a:pPr lvl="1"/>
            <a:r>
              <a:rPr lang="de-DE"/>
              <a:t>Drift, </a:t>
            </a:r>
            <a:r>
              <a:rPr lang="de-DE" err="1"/>
              <a:t>Microsaccades</a:t>
            </a:r>
            <a:r>
              <a:rPr lang="de-DE"/>
              <a:t>, </a:t>
            </a:r>
            <a:r>
              <a:rPr lang="de-DE" err="1"/>
              <a:t>jitter</a:t>
            </a:r>
            <a:endParaRPr lang="de-DE"/>
          </a:p>
          <a:p>
            <a:r>
              <a:rPr lang="de-DE"/>
              <a:t>The </a:t>
            </a:r>
            <a:r>
              <a:rPr lang="de-DE" err="1"/>
              <a:t>movement</a:t>
            </a:r>
            <a:r>
              <a:rPr lang="de-DE"/>
              <a:t> </a:t>
            </a:r>
            <a:r>
              <a:rPr lang="de-DE" err="1"/>
              <a:t>has</a:t>
            </a:r>
            <a:r>
              <a:rPr lang="de-DE"/>
              <a:t> </a:t>
            </a:r>
            <a:r>
              <a:rPr lang="de-DE" err="1"/>
              <a:t>statistical</a:t>
            </a:r>
            <a:r>
              <a:rPr lang="de-DE"/>
              <a:t> </a:t>
            </a:r>
            <a:r>
              <a:rPr lang="de-DE" err="1"/>
              <a:t>properties</a:t>
            </a:r>
            <a:r>
              <a:rPr lang="de-DE"/>
              <a:t> such </a:t>
            </a:r>
            <a:r>
              <a:rPr lang="de-DE" err="1"/>
              <a:t>as</a:t>
            </a:r>
            <a:r>
              <a:rPr lang="de-DE"/>
              <a:t> </a:t>
            </a:r>
            <a:r>
              <a:rPr lang="de-DE" err="1"/>
              <a:t>self</a:t>
            </a:r>
            <a:r>
              <a:rPr lang="de-DE"/>
              <a:t> </a:t>
            </a:r>
            <a:r>
              <a:rPr lang="de-DE" err="1"/>
              <a:t>avoidance</a:t>
            </a:r>
            <a:r>
              <a:rPr lang="de-DE"/>
              <a:t>, </a:t>
            </a:r>
            <a:r>
              <a:rPr lang="de-DE" err="1"/>
              <a:t>directional</a:t>
            </a:r>
            <a:r>
              <a:rPr lang="de-DE"/>
              <a:t> </a:t>
            </a:r>
            <a:r>
              <a:rPr lang="de-DE" err="1"/>
              <a:t>persistence</a:t>
            </a:r>
            <a:r>
              <a:rPr lang="de-DE"/>
              <a:t>…</a:t>
            </a:r>
          </a:p>
          <a:p>
            <a:r>
              <a:rPr lang="de-DE"/>
              <a:t>The </a:t>
            </a:r>
            <a:r>
              <a:rPr lang="de-DE" err="1"/>
              <a:t>upcoming</a:t>
            </a:r>
            <a:r>
              <a:rPr lang="de-DE"/>
              <a:t> </a:t>
            </a:r>
            <a:r>
              <a:rPr lang="de-DE" err="1"/>
              <a:t>exercise</a:t>
            </a:r>
            <a:r>
              <a:rPr lang="de-DE"/>
              <a:t> </a:t>
            </a:r>
            <a:r>
              <a:rPr lang="de-DE" err="1"/>
              <a:t>is</a:t>
            </a:r>
            <a:r>
              <a:rPr lang="de-DE"/>
              <a:t> a </a:t>
            </a:r>
            <a:r>
              <a:rPr lang="de-DE" err="1"/>
              <a:t>simplified</a:t>
            </a:r>
            <a:r>
              <a:rPr lang="de-DE"/>
              <a:t> </a:t>
            </a:r>
            <a:r>
              <a:rPr lang="de-DE" err="1"/>
              <a:t>version</a:t>
            </a:r>
            <a:r>
              <a:rPr lang="de-DE"/>
              <a:t> </a:t>
            </a:r>
            <a:r>
              <a:rPr lang="de-DE" err="1"/>
              <a:t>of</a:t>
            </a:r>
            <a:r>
              <a:rPr lang="de-DE"/>
              <a:t> a </a:t>
            </a:r>
            <a:r>
              <a:rPr lang="de-DE" err="1"/>
              <a:t>model</a:t>
            </a:r>
            <a:r>
              <a:rPr lang="de-DE"/>
              <a:t> Lisa </a:t>
            </a:r>
            <a:r>
              <a:rPr lang="de-DE" err="1"/>
              <a:t>is</a:t>
            </a:r>
            <a:r>
              <a:rPr lang="de-DE"/>
              <a:t> </a:t>
            </a:r>
            <a:r>
              <a:rPr lang="de-DE" err="1"/>
              <a:t>working</a:t>
            </a:r>
            <a:r>
              <a:rPr lang="de-DE"/>
              <a:t> on</a:t>
            </a:r>
            <a:endParaRPr lang="en-CH"/>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Walker </a:t>
            </a:r>
            <a:r>
              <a:rPr lang="de-DE" err="1"/>
              <a:t>starts</a:t>
            </a:r>
            <a:r>
              <a:rPr lang="de-DE"/>
              <a:t> </a:t>
            </a:r>
            <a:r>
              <a:rPr lang="de-DE" err="1"/>
              <a:t>somewhere</a:t>
            </a:r>
            <a:endParaRPr lang="en-CH"/>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could</a:t>
            </a:r>
            <a:r>
              <a:rPr lang="de-DE"/>
              <a:t> </a:t>
            </a:r>
            <a:r>
              <a:rPr lang="de-DE" err="1"/>
              <a:t>walk</a:t>
            </a:r>
            <a:r>
              <a:rPr lang="de-DE"/>
              <a:t> </a:t>
            </a:r>
            <a:r>
              <a:rPr lang="de-DE" err="1"/>
              <a:t>one</a:t>
            </a:r>
            <a:r>
              <a:rPr lang="de-DE"/>
              <a:t> </a:t>
            </a:r>
            <a:r>
              <a:rPr lang="de-DE" err="1"/>
              <a:t>step</a:t>
            </a:r>
            <a:r>
              <a:rPr lang="de-DE"/>
              <a:t> in </a:t>
            </a:r>
            <a:r>
              <a:rPr lang="de-DE" err="1"/>
              <a:t>any</a:t>
            </a:r>
            <a:r>
              <a:rPr lang="de-DE"/>
              <a:t> </a:t>
            </a:r>
            <a:r>
              <a:rPr lang="de-DE" err="1"/>
              <a:t>direction</a:t>
            </a:r>
            <a:endParaRPr lang="en-CH"/>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randomly</a:t>
            </a:r>
            <a:r>
              <a:rPr lang="de-DE"/>
              <a:t> </a:t>
            </a:r>
            <a:r>
              <a:rPr lang="de-DE" err="1"/>
              <a:t>selects</a:t>
            </a:r>
            <a:r>
              <a:rPr lang="de-DE"/>
              <a:t> </a:t>
            </a:r>
            <a:r>
              <a:rPr lang="de-DE" err="1"/>
              <a:t>one</a:t>
            </a:r>
            <a:r>
              <a:rPr lang="de-DE"/>
              <a:t> </a:t>
            </a:r>
            <a:r>
              <a:rPr lang="de-DE" err="1"/>
              <a:t>step</a:t>
            </a:r>
            <a:endParaRPr lang="en-CH"/>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In </a:t>
            </a:r>
            <a:r>
              <a:rPr lang="de-DE" err="1"/>
              <a:t>the</a:t>
            </a:r>
            <a:r>
              <a:rPr lang="de-DE"/>
              <a:t> </a:t>
            </a:r>
            <a:r>
              <a:rPr lang="de-DE" err="1"/>
              <a:t>next</a:t>
            </a:r>
            <a:r>
              <a:rPr lang="de-DE"/>
              <a:t> </a:t>
            </a:r>
            <a:r>
              <a:rPr lang="de-DE" err="1"/>
              <a:t>step</a:t>
            </a:r>
            <a:r>
              <a:rPr lang="de-DE"/>
              <a:t> </a:t>
            </a:r>
            <a:r>
              <a:rPr lang="de-DE" err="1"/>
              <a:t>it</a:t>
            </a:r>
            <a:r>
              <a:rPr lang="de-DE"/>
              <a:t> </a:t>
            </a:r>
            <a:r>
              <a:rPr lang="de-DE" err="1"/>
              <a:t>has</a:t>
            </a:r>
            <a:r>
              <a:rPr lang="de-DE"/>
              <a:t> </a:t>
            </a:r>
            <a:r>
              <a:rPr lang="de-DE" err="1"/>
              <a:t>the</a:t>
            </a:r>
            <a:r>
              <a:rPr lang="de-DE"/>
              <a:t> same </a:t>
            </a:r>
            <a:r>
              <a:rPr lang="de-DE" err="1"/>
              <a:t>stepping</a:t>
            </a:r>
            <a:r>
              <a:rPr lang="de-DE"/>
              <a:t> </a:t>
            </a:r>
            <a:r>
              <a:rPr lang="de-DE" err="1"/>
              <a:t>options</a:t>
            </a:r>
            <a:endParaRPr lang="en-CH"/>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By </a:t>
            </a:r>
            <a:r>
              <a:rPr lang="de-DE" err="1"/>
              <a:t>iterating</a:t>
            </a:r>
            <a:r>
              <a:rPr lang="de-DE"/>
              <a:t> </a:t>
            </a:r>
            <a:r>
              <a:rPr lang="de-DE" err="1"/>
              <a:t>this</a:t>
            </a:r>
            <a:r>
              <a:rPr lang="de-DE"/>
              <a:t> </a:t>
            </a:r>
            <a:r>
              <a:rPr lang="de-DE" err="1"/>
              <a:t>procedure</a:t>
            </a:r>
            <a:r>
              <a:rPr lang="de-DE"/>
              <a:t>, </a:t>
            </a:r>
            <a:r>
              <a:rPr lang="de-DE" err="1"/>
              <a:t>we</a:t>
            </a:r>
            <a:r>
              <a:rPr lang="de-DE"/>
              <a:t> </a:t>
            </a:r>
            <a:r>
              <a:rPr lang="de-DE" err="1"/>
              <a:t>get</a:t>
            </a:r>
            <a:r>
              <a:rPr lang="de-DE"/>
              <a:t> a </a:t>
            </a:r>
            <a:r>
              <a:rPr lang="de-DE" err="1"/>
              <a:t>trajectory</a:t>
            </a:r>
            <a:endParaRPr lang="en-CH"/>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Background </a:t>
            </a:r>
            <a:r>
              <a:rPr lang="de-DE" err="1"/>
              <a:t>Activation</a:t>
            </a:r>
            <a:endParaRPr lang="en-CH"/>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Stepping</a:t>
            </a:r>
            <a:r>
              <a:rPr lang="de-DE"/>
              <a:t> </a:t>
            </a:r>
            <a:r>
              <a:rPr lang="de-DE" err="1"/>
              <a:t>Probability</a:t>
            </a:r>
            <a:endParaRPr lang="en-CH"/>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838200" y="1605515"/>
            <a:ext cx="10515600" cy="5115959"/>
          </a:xfrm>
        </p:spPr>
        <p:txBody>
          <a:bodyPr>
            <a:normAutofit lnSpcReduction="10000"/>
          </a:bodyPr>
          <a:lstStyle/>
          <a:p>
            <a:r>
              <a:rPr lang="en-US" sz="2400" dirty="0"/>
              <a:t>Submit a PR for Issue #2 on GitHub. </a:t>
            </a:r>
          </a:p>
          <a:p>
            <a:r>
              <a:rPr lang="en-US" sz="2400" dirty="0"/>
              <a:t>One way to start is to open the </a:t>
            </a:r>
            <a:r>
              <a:rPr lang="en-US" sz="2000" dirty="0">
                <a:latin typeface="Consolas" panose="020B0609020204030204" pitchFamily="49" charset="0"/>
                <a:cs typeface="Consolas" panose="020B0609020204030204" pitchFamily="49" charset="0"/>
              </a:rPr>
              <a:t>Step_1_classes_exercise.ipynb</a:t>
            </a:r>
            <a:r>
              <a:rPr lang="en-US" sz="2400" dirty="0"/>
              <a:t>, and think about how you would like the simulation code to look like</a:t>
            </a:r>
            <a:br>
              <a:rPr lang="en-US" sz="2400" dirty="0"/>
            </a:br>
            <a:r>
              <a:rPr lang="en-US" sz="2400" b="1" dirty="0"/>
              <a:t>What would that code look like in your wildest dreams?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Now open the </a:t>
            </a:r>
            <a:r>
              <a:rPr lang="en-US" sz="2400" dirty="0" err="1"/>
              <a:t>walker.py</a:t>
            </a:r>
            <a:r>
              <a:rPr lang="en-US" sz="2400" dirty="0"/>
              <a:t> module and make the necessary changes</a:t>
            </a:r>
          </a:p>
          <a:p>
            <a:r>
              <a:rPr lang="en-US" sz="2400" dirty="0"/>
              <a:t>Other tips in the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Step_1_classes_exercise.ipynb </a:t>
            </a:r>
            <a:r>
              <a:rPr lang="en-US" sz="2400" dirty="0"/>
              <a:t>notebook</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1" name="TextBox 10">
            <a:extLst>
              <a:ext uri="{FF2B5EF4-FFF2-40B4-BE49-F238E27FC236}">
                <a16:creationId xmlns:a16="http://schemas.microsoft.com/office/drawing/2014/main" id="{AAA43AC1-FB39-A6D7-823D-EF271D3EE0C8}"/>
              </a:ext>
            </a:extLst>
          </p:cNvPr>
          <p:cNvSpPr txBox="1"/>
          <p:nvPr/>
        </p:nvSpPr>
        <p:spPr>
          <a:xfrm>
            <a:off x="7050753" y="3482685"/>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br>
              <a:rPr lang="en-US" sz="1200" i="1" noProof="1">
                <a:solidFill>
                  <a:srgbClr val="8C8C8C"/>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D1C50464-D79D-92E3-342B-B1C2F86A9EC7}"/>
              </a:ext>
            </a:extLst>
          </p:cNvPr>
          <p:cNvSpPr txBox="1"/>
          <p:nvPr/>
        </p:nvSpPr>
        <p:spPr>
          <a:xfrm>
            <a:off x="1085903" y="349671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7FC7C929-8A85-D620-F1D5-E7A97555930E}"/>
              </a:ext>
            </a:extLst>
          </p:cNvPr>
          <p:cNvSpPr txBox="1"/>
          <p:nvPr/>
        </p:nvSpPr>
        <p:spPr>
          <a:xfrm>
            <a:off x="997126" y="3083445"/>
            <a:ext cx="1213414" cy="369332"/>
          </a:xfrm>
          <a:prstGeom prst="rect">
            <a:avLst/>
          </a:prstGeom>
          <a:noFill/>
        </p:spPr>
        <p:txBody>
          <a:bodyPr wrap="square" rtlCol="0">
            <a:spAutoFit/>
          </a:bodyPr>
          <a:lstStyle/>
          <a:p>
            <a:r>
              <a:rPr lang="en-CH" dirty="0"/>
              <a:t>From…</a:t>
            </a:r>
          </a:p>
        </p:txBody>
      </p:sp>
      <p:sp>
        <p:nvSpPr>
          <p:cNvPr id="14" name="TextBox 13">
            <a:extLst>
              <a:ext uri="{FF2B5EF4-FFF2-40B4-BE49-F238E27FC236}">
                <a16:creationId xmlns:a16="http://schemas.microsoft.com/office/drawing/2014/main" id="{70A88DB9-8793-1072-63AE-67D5AD065481}"/>
              </a:ext>
            </a:extLst>
          </p:cNvPr>
          <p:cNvSpPr txBox="1"/>
          <p:nvPr/>
        </p:nvSpPr>
        <p:spPr>
          <a:xfrm>
            <a:off x="6964754" y="3079287"/>
            <a:ext cx="1213414" cy="369332"/>
          </a:xfrm>
          <a:prstGeom prst="rect">
            <a:avLst/>
          </a:prstGeom>
          <a:noFill/>
        </p:spPr>
        <p:txBody>
          <a:bodyPr wrap="square" rtlCol="0">
            <a:spAutoFit/>
          </a:bodyPr>
          <a:lstStyle/>
          <a:p>
            <a:r>
              <a:rPr lang="en-CH"/>
              <a:t>To… ?</a:t>
            </a:r>
          </a:p>
        </p:txBody>
      </p:sp>
    </p:spTree>
    <p:extLst>
      <p:ext uri="{BB962C8B-B14F-4D97-AF65-F5344CB8AC3E}">
        <p14:creationId xmlns:p14="http://schemas.microsoft.com/office/powerpoint/2010/main" val="207702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Tree>
    <p:extLst>
      <p:ext uri="{BB962C8B-B14F-4D97-AF65-F5344CB8AC3E}">
        <p14:creationId xmlns:p14="http://schemas.microsoft.com/office/powerpoint/2010/main" val="3997141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a:solidFill>
                  <a:schemeClr val="accent6"/>
                </a:solidFill>
                <a:latin typeface="Consolas" panose="020B0609020204030204" pitchFamily="49" charset="0"/>
                <a:cs typeface="Consolas" panose="020B0609020204030204" pitchFamily="49" charset="0"/>
              </a:rPr>
              <a:t>block = build_square(size=11)</a:t>
            </a:r>
          </a:p>
          <a:p>
            <a:r>
              <a:rPr lang="en-GB" sz="1800">
                <a:solidFill>
                  <a:schemeClr val="accent6"/>
                </a:solidFill>
                <a:latin typeface="Consolas" panose="020B0609020204030204" pitchFamily="49" charset="0"/>
                <a:cs typeface="Consolas" panose="020B0609020204030204" pitchFamily="49" charset="0"/>
              </a:rPr>
              <a:t>add_block(blocks, block)</a:t>
            </a:r>
            <a:endParaRPr lang="en-CH" sz="180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23445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r>
              <a:rPr lang="en-GB" sz="180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2582639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context map creation to separate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a:t>We would like to run some experiments with a Gaussian next step proposal, some with a rectangular proposal, etc.</a:t>
            </a:r>
          </a:p>
          <a:p>
            <a:pPr marL="342900" indent="-342900">
              <a:buFont typeface="Arial" panose="020B0604020202020204" pitchFamily="34" charset="0"/>
              <a:buChar char="•"/>
            </a:pPr>
            <a:r>
              <a:rPr lang="en-CH" sz="2400" b="1"/>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a:t>New requirement: </a:t>
            </a:r>
            <a:r>
              <a:rPr lang="en-CH" sz="240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a:t>Passing varying behavior </a:t>
            </a:r>
            <a:r>
              <a:rPr lang="de-DE"/>
              <a:t>(e.g. </a:t>
            </a:r>
            <a:r>
              <a:rPr lang="de-DE" err="1"/>
              <a:t>functions</a:t>
            </a:r>
            <a:r>
              <a:rPr lang="de-DE"/>
              <a:t>) </a:t>
            </a:r>
            <a:r>
              <a:rPr lang="en-CH"/>
              <a:t>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a:t>Hands-on</a:t>
            </a:r>
            <a:br>
              <a:rPr lang="en-US" b="1"/>
            </a:br>
            <a:r>
              <a:rPr lang="en-US" b="1"/>
              <a:t>Implement two next-step proposals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In a new module </a:t>
            </a:r>
            <a:r>
              <a:rPr lang="en-US" sz="2400" err="1">
                <a:latin typeface="Consolas" panose="020B0609020204030204" pitchFamily="49" charset="0"/>
                <a:cs typeface="Consolas" panose="020B0609020204030204" pitchFamily="49" charset="0"/>
              </a:rPr>
              <a:t>next_step_proposals</a:t>
            </a:r>
            <a:r>
              <a:rPr lang="en-US"/>
              <a:t>, write two functions for two different next step proposals: a Gaussian one (it's the one currently in the Walker code) and a square one (you can find an example in the notebook)</a:t>
            </a:r>
          </a:p>
          <a:p>
            <a:r>
              <a:rPr lang="en-US"/>
              <a:t>Modify the constructor of Walker to take a </a:t>
            </a:r>
            <a:r>
              <a:rPr lang="en-US" sz="2400" err="1">
                <a:latin typeface="Consolas" panose="020B0609020204030204" pitchFamily="49" charset="0"/>
                <a:cs typeface="Consolas" panose="020B0609020204030204" pitchFamily="49" charset="0"/>
              </a:rPr>
              <a:t>next_step_proposal</a:t>
            </a:r>
            <a:r>
              <a:rPr lang="en-US" sz="2400">
                <a:latin typeface="Consolas" panose="020B0609020204030204" pitchFamily="49" charset="0"/>
                <a:cs typeface="Consolas" panose="020B0609020204030204" pitchFamily="49" charset="0"/>
              </a:rPr>
              <a:t> </a:t>
            </a:r>
            <a:r>
              <a:rPr lang="en-US"/>
              <a:t>function and a </a:t>
            </a:r>
            <a:r>
              <a:rPr lang="en-US" sz="2400" err="1">
                <a:latin typeface="Consolas" panose="020B0609020204030204" pitchFamily="49" charset="0"/>
                <a:cs typeface="Consolas" panose="020B0609020204030204" pitchFamily="49" charset="0"/>
              </a:rPr>
              <a:t>next_step_proposal_arguments</a:t>
            </a:r>
            <a:r>
              <a:rPr lang="en-US" sz="2400">
                <a:latin typeface="Consolas" panose="020B0609020204030204" pitchFamily="49" charset="0"/>
                <a:cs typeface="Consolas" panose="020B0609020204030204" pitchFamily="49" charset="0"/>
              </a:rPr>
              <a:t> </a:t>
            </a:r>
            <a:r>
              <a:rPr lang="en-US"/>
              <a:t>dictionary as an input</a:t>
            </a:r>
          </a:p>
          <a:p>
            <a:r>
              <a:rPr lang="en-US"/>
              <a:t>Modify the notebook to run a simulation first with the Gaussian proposal, then with the square one</a:t>
            </a:r>
          </a:p>
          <a:p>
            <a:r>
              <a:rPr lang="en-US"/>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Courier New" panose="02070309020205020404" pitchFamily="49" charset="0"/>
                <a:cs typeface="Courier New" panose="02070309020205020404" pitchFamily="49" charset="0"/>
              </a:rPr>
              <a:t>All </a:t>
            </a:r>
            <a:r>
              <a:rPr lang="de-DE" sz="1400" err="1">
                <a:latin typeface="Courier New" panose="02070309020205020404" pitchFamily="49" charset="0"/>
                <a:cs typeface="Courier New" panose="02070309020205020404" pitchFamily="49" charset="0"/>
              </a:rPr>
              <a:t>information</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necessary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get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the</a:t>
            </a:r>
            <a:r>
              <a:rPr lang="de-DE" sz="1400" b="1">
                <a:latin typeface="Courier New" panose="02070309020205020404" pitchFamily="49" charset="0"/>
                <a:cs typeface="Courier New" panose="02070309020205020404" pitchFamily="49" charset="0"/>
              </a:rPr>
              <a:t> same </a:t>
            </a:r>
            <a:r>
              <a:rPr lang="de-DE" sz="1400" b="1" err="1">
                <a:latin typeface="Courier New" panose="02070309020205020404" pitchFamily="49" charset="0"/>
                <a:cs typeface="Courier New" panose="02070309020205020404" pitchFamily="49" charset="0"/>
              </a:rPr>
              <a:t>result</a:t>
            </a:r>
            <a:r>
              <a:rPr lang="de-DE" sz="1400" b="1">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needs</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be</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saved</a:t>
            </a:r>
            <a:endParaRPr lang="en-DE" sz="140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your</a:t>
            </a:r>
            <a:r>
              <a:rPr lang="de-DE" sz="1400">
                <a:latin typeface="Courier New" panose="02070309020205020404" pitchFamily="49" charset="0"/>
                <a:cs typeface="Courier New" panose="02070309020205020404" pitchFamily="49" charset="0"/>
              </a:rPr>
              <a:t> own </a:t>
            </a:r>
            <a:r>
              <a:rPr lang="de-DE" sz="1400" err="1">
                <a:latin typeface="Courier New" panose="02070309020205020404" pitchFamily="49" charset="0"/>
                <a:cs typeface="Courier New" panose="02070309020205020404" pitchFamily="49" charset="0"/>
              </a:rPr>
              <a:t>sanity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should</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have</a:t>
            </a:r>
            <a:r>
              <a:rPr lang="de-DE" sz="1400">
                <a:latin typeface="Courier New" panose="02070309020205020404" pitchFamily="49" charset="0"/>
                <a:cs typeface="Courier New" panose="02070309020205020404" pitchFamily="49" charset="0"/>
              </a:rPr>
              <a:t> a </a:t>
            </a:r>
            <a:r>
              <a:rPr lang="de-DE" sz="1400" b="1" err="1">
                <a:latin typeface="Courier New" panose="02070309020205020404" pitchFamily="49" charset="0"/>
                <a:cs typeface="Courier New" panose="02070309020205020404" pitchFamily="49" charset="0"/>
              </a:rPr>
              <a:t>consistent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system</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all </a:t>
            </a:r>
            <a:r>
              <a:rPr lang="de-DE" sz="1400" err="1">
                <a:latin typeface="Courier New" panose="02070309020205020404" pitchFamily="49" charset="0"/>
                <a:cs typeface="Courier New" panose="02070309020205020404" pitchFamily="49" charset="0"/>
              </a:rPr>
              <a:t>this</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data</a:t>
            </a:r>
            <a:r>
              <a:rPr lang="de-DE" sz="1400">
                <a:latin typeface="Courier New" panose="02070309020205020404" pitchFamily="49" charset="0"/>
                <a:cs typeface="Courier New" panose="02070309020205020404" pitchFamily="49" charset="0"/>
              </a:rPr>
              <a:t> and </a:t>
            </a:r>
            <a:r>
              <a:rPr lang="de-DE" sz="1400" b="1" err="1">
                <a:latin typeface="Courier New" panose="02070309020205020404" pitchFamily="49" charset="0"/>
                <a:cs typeface="Courier New" panose="02070309020205020404" pitchFamily="49" charset="0"/>
              </a:rPr>
              <a:t>artefacts</a:t>
            </a:r>
            <a:endParaRPr lang="en-DE" sz="1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a:t>Data Provenance, or lineage, documents </a:t>
            </a:r>
            <a:r>
              <a:rPr lang="en-DE" sz="2400" b="1"/>
              <a:t>where </a:t>
            </a:r>
            <a:r>
              <a:rPr lang="en-DE" sz="2400"/>
              <a:t>data comes from</a:t>
            </a:r>
          </a:p>
          <a:p>
            <a:pPr marL="285750" indent="-285750">
              <a:buFont typeface="Arial" panose="020B0604020202020204" pitchFamily="34" charset="0"/>
              <a:buChar char="•"/>
            </a:pPr>
            <a:r>
              <a:rPr lang="en-DE" sz="2400"/>
              <a:t>Recording </a:t>
            </a:r>
            <a:r>
              <a:rPr lang="en-DE" sz="2400" b="1"/>
              <a:t>when</a:t>
            </a:r>
            <a:r>
              <a:rPr lang="en-DE" sz="2400"/>
              <a:t> and </a:t>
            </a:r>
            <a:r>
              <a:rPr lang="en-DE" sz="2400" b="1"/>
              <a:t>by which</a:t>
            </a:r>
            <a:r>
              <a:rPr lang="en-DE" sz="2400"/>
              <a:t> code the dataset has been changed</a:t>
            </a:r>
          </a:p>
          <a:p>
            <a:pPr marL="285750" indent="-285750">
              <a:buFont typeface="Arial" panose="020B0604020202020204" pitchFamily="34" charset="0"/>
              <a:buChar char="•"/>
            </a:pPr>
            <a:r>
              <a:rPr lang="en-DE" sz="2400"/>
              <a:t>But HOW?</a:t>
            </a:r>
          </a:p>
          <a:p>
            <a:pPr marL="742950" lvl="1" indent="-285750">
              <a:buFont typeface="Arial" panose="020B0604020202020204" pitchFamily="34" charset="0"/>
              <a:buChar char="•"/>
            </a:pPr>
            <a:r>
              <a:rPr lang="en-GB" sz="2400"/>
              <a:t>E</a:t>
            </a:r>
            <a:r>
              <a:rPr lang="en-DE" sz="2400"/>
              <a:t>xternal software? </a:t>
            </a:r>
            <a:r>
              <a:rPr lang="en-GB" sz="2400"/>
              <a:t>U</a:t>
            </a:r>
            <a:r>
              <a:rPr lang="en-DE" sz="2400"/>
              <a:t>sually not specific for scientific use</a:t>
            </a:r>
            <a:r>
              <a:rPr lang="fr-CH" sz="2400"/>
              <a:t> </a:t>
            </a:r>
            <a:r>
              <a:rPr lang="en-DE" sz="2400"/>
              <a:t>case.</a:t>
            </a:r>
          </a:p>
          <a:p>
            <a:pPr marL="742950" lvl="1" indent="-285750">
              <a:buFont typeface="Arial" panose="020B0604020202020204" pitchFamily="34" charset="0"/>
              <a:buChar char="•"/>
            </a:pPr>
            <a:r>
              <a:rPr lang="en-GB" sz="2400"/>
              <a:t>F</a:t>
            </a:r>
            <a:r>
              <a:rPr lang="en-DE" sz="2400"/>
              <a:t>older structure/Filenames?</a:t>
            </a:r>
          </a:p>
          <a:p>
            <a:pPr marL="742950" lvl="1" indent="-285750">
              <a:buFont typeface="Arial" panose="020B0604020202020204" pitchFamily="34" charset="0"/>
              <a:buChar char="•"/>
            </a:pPr>
            <a:r>
              <a:rPr lang="en-GB" sz="2400"/>
              <a:t>Code generated m</a:t>
            </a:r>
            <a:r>
              <a:rPr lang="en-DE" sz="2400"/>
              <a:t>eta-information files? (see next slide)</a:t>
            </a:r>
          </a:p>
          <a:p>
            <a:pPr marL="285750" indent="-285750">
              <a:buFont typeface="Arial" panose="020B0604020202020204" pitchFamily="34" charset="0"/>
              <a:buChar char="•"/>
            </a:pPr>
            <a:r>
              <a:rPr lang="en-DE" sz="2400"/>
              <a:t>In case of plots: data </a:t>
            </a:r>
            <a:r>
              <a:rPr lang="fr-CH" sz="2400" err="1"/>
              <a:t>that</a:t>
            </a:r>
            <a:r>
              <a:rPr lang="fr-CH" sz="2400"/>
              <a:t> </a:t>
            </a:r>
            <a:r>
              <a:rPr lang="en-DE" sz="2400"/>
              <a:t>generated the plots</a:t>
            </a:r>
          </a:p>
          <a:p>
            <a:pPr marL="742950" lvl="1" indent="-285750">
              <a:buFont typeface="Arial" panose="020B0604020202020204" pitchFamily="34" charset="0"/>
              <a:buChar char="•"/>
            </a:pPr>
            <a:r>
              <a:rPr lang="en-DE" sz="2400"/>
              <a:t>For work in progress plots: plt.annontate()</a:t>
            </a:r>
          </a:p>
          <a:p>
            <a:pPr marL="742950" lvl="1" indent="-285750">
              <a:buFont typeface="Arial" panose="020B0604020202020204" pitchFamily="34" charset="0"/>
              <a:buChar char="•"/>
            </a:pPr>
            <a:r>
              <a:rPr lang="en-GB" sz="2400"/>
              <a:t>S</a:t>
            </a:r>
            <a:r>
              <a:rPr lang="en-DE" sz="2400"/>
              <a:t>ave .ipynb as pdf (with all the paths/version information in the notebook)</a:t>
            </a:r>
          </a:p>
          <a:p>
            <a:pPr marL="742950" lvl="1" indent="-285750">
              <a:buFont typeface="Arial" panose="020B0604020202020204" pitchFamily="34" charset="0"/>
              <a:buChar char="•"/>
            </a:pPr>
            <a:r>
              <a:rPr lang="en-GB" sz="2400"/>
              <a:t>C</a:t>
            </a:r>
            <a:r>
              <a:rPr lang="en-DE" sz="2400"/>
              <a:t>ould use </a:t>
            </a:r>
            <a:r>
              <a:rPr lang="fr-CH" sz="2400" err="1"/>
              <a:t>metadata</a:t>
            </a:r>
            <a:r>
              <a:rPr lang="fr-CH" sz="2400"/>
              <a:t> </a:t>
            </a:r>
            <a:r>
              <a:rPr lang="en-DE" sz="2400"/>
              <a:t>in images </a:t>
            </a:r>
            <a:r>
              <a:rPr lang="en-GB" sz="2400">
                <a:hlinkClick r:id="rId2"/>
              </a:rPr>
              <a:t>https://github.com/dfm/savefig</a:t>
            </a:r>
            <a:r>
              <a:rPr lang="en-GB" sz="2400"/>
              <a:t> </a:t>
            </a:r>
          </a:p>
          <a:p>
            <a:pPr marL="742950" lvl="1" indent="-285750">
              <a:buFont typeface="Arial" panose="020B0604020202020204" pitchFamily="34" charset="0"/>
              <a:buChar char="•"/>
            </a:pPr>
            <a:endParaRPr lang="en-DE" sz="2400"/>
          </a:p>
          <a:p>
            <a:pPr marL="742950" lvl="1" indent="-285750">
              <a:buFont typeface="Arial" panose="020B0604020202020204" pitchFamily="34" charset="0"/>
              <a:buChar char="•"/>
            </a:pPr>
            <a:endParaRPr lang="en-DE" sz="2400"/>
          </a:p>
        </p:txBody>
      </p:sp>
    </p:spTree>
    <p:extLst>
      <p:ext uri="{BB962C8B-B14F-4D97-AF65-F5344CB8AC3E}">
        <p14:creationId xmlns:p14="http://schemas.microsoft.com/office/powerpoint/2010/main" val="3164787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a:t>Save all information necessary to get the same result again</a:t>
            </a:r>
          </a:p>
          <a:p>
            <a:pPr marL="742950" lvl="1" indent="-285750">
              <a:buFont typeface="Arial" panose="020B0604020202020204" pitchFamily="34" charset="0"/>
              <a:buChar char="•"/>
            </a:pPr>
            <a:r>
              <a:rPr lang="en-DE" sz="2400"/>
              <a:t>All input parameters to the code</a:t>
            </a:r>
          </a:p>
          <a:p>
            <a:pPr marL="742950" lvl="1" indent="-285750">
              <a:buFont typeface="Arial" panose="020B0604020202020204" pitchFamily="34" charset="0"/>
              <a:buChar char="•"/>
            </a:pPr>
            <a:r>
              <a:rPr lang="en-GB" sz="2400"/>
              <a:t>R</a:t>
            </a:r>
            <a:r>
              <a:rPr lang="en-DE" sz="2400"/>
              <a:t>andomness- if used, save the seed</a:t>
            </a:r>
          </a:p>
          <a:p>
            <a:pPr marL="742950" lvl="1" indent="-285750">
              <a:buFont typeface="Arial" panose="020B0604020202020204" pitchFamily="34" charset="0"/>
              <a:buChar char="•"/>
            </a:pPr>
            <a:r>
              <a:rPr lang="en-GB" sz="2400"/>
              <a:t>Which version of the code was used?</a:t>
            </a:r>
          </a:p>
          <a:p>
            <a:pPr marL="285750" indent="-285750">
              <a:buFont typeface="Arial" panose="020B0604020202020204" pitchFamily="34" charset="0"/>
              <a:buChar char="•"/>
            </a:pPr>
            <a:endParaRPr lang="en-GB" sz="2400"/>
          </a:p>
          <a:p>
            <a:pPr marL="285750" indent="-285750">
              <a:buFont typeface="Arial" panose="020B0604020202020204" pitchFamily="34" charset="0"/>
              <a:buChar char="•"/>
            </a:pPr>
            <a:r>
              <a:rPr lang="en-GB" sz="2400"/>
              <a:t>S</a:t>
            </a:r>
            <a:r>
              <a:rPr lang="en-DE" sz="240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830997"/>
          </a:xfrm>
          <a:prstGeom prst="rect">
            <a:avLst/>
          </a:prstGeom>
          <a:noFill/>
        </p:spPr>
        <p:txBody>
          <a:bodyPr wrap="square">
            <a:spAutoFit/>
          </a:bodyPr>
          <a:lstStyle/>
          <a:p>
            <a:pPr marL="285750" indent="-285750">
              <a:buFont typeface="Arial" panose="020B0604020202020204" pitchFamily="34" charset="0"/>
              <a:buChar char="•"/>
            </a:pPr>
            <a:r>
              <a:rPr lang="fr-CH" sz="2400" err="1"/>
              <a:t>We</a:t>
            </a:r>
            <a:r>
              <a:rPr lang="fr-CH" sz="2400"/>
              <a:t> </a:t>
            </a:r>
            <a:r>
              <a:rPr lang="fr-CH" sz="2400" err="1"/>
              <a:t>also</a:t>
            </a:r>
            <a:r>
              <a:rPr lang="fr-CH" sz="2400"/>
              <a:t> </a:t>
            </a:r>
            <a:r>
              <a:rPr lang="fr-CH" sz="2400" err="1"/>
              <a:t>recommend</a:t>
            </a:r>
            <a:r>
              <a:rPr lang="fr-CH" sz="2400"/>
              <a:t> </a:t>
            </a:r>
            <a:r>
              <a:rPr lang="fr-CH" sz="2400" err="1"/>
              <a:t>using</a:t>
            </a:r>
            <a:r>
              <a:rPr lang="fr-CH" sz="2400"/>
              <a:t> file </a:t>
            </a:r>
            <a:r>
              <a:rPr lang="fr-CH" sz="2400" err="1"/>
              <a:t>names</a:t>
            </a:r>
            <a:r>
              <a:rPr lang="fr-CH" sz="2400"/>
              <a:t> </a:t>
            </a:r>
            <a:r>
              <a:rPr lang="fr-CH" sz="2400" err="1"/>
              <a:t>containing</a:t>
            </a:r>
            <a:r>
              <a:rPr lang="fr-CH" sz="2400"/>
              <a:t> a version </a:t>
            </a:r>
            <a:r>
              <a:rPr lang="fr-CH" sz="2400" err="1"/>
              <a:t>number</a:t>
            </a:r>
            <a:r>
              <a:rPr lang="fr-CH" sz="2400"/>
              <a:t> or a time </a:t>
            </a:r>
            <a:r>
              <a:rPr lang="fr-CH" sz="2400" err="1"/>
              <a:t>stamp</a:t>
            </a:r>
            <a:r>
              <a:rPr lang="fr-CH" sz="2400"/>
              <a:t>, </a:t>
            </a:r>
            <a:r>
              <a:rPr lang="fr-CH" sz="2400" err="1"/>
              <a:t>so</a:t>
            </a:r>
            <a:r>
              <a:rPr lang="fr-CH" sz="2400"/>
              <a:t> </a:t>
            </a:r>
            <a:r>
              <a:rPr lang="fr-CH" sz="2400" err="1"/>
              <a:t>that</a:t>
            </a:r>
            <a:r>
              <a:rPr lang="fr-CH" sz="2400"/>
              <a:t> </a:t>
            </a:r>
            <a:r>
              <a:rPr lang="fr-CH" sz="2400" err="1"/>
              <a:t>two</a:t>
            </a:r>
            <a:r>
              <a:rPr lang="fr-CH" sz="2400"/>
              <a:t> </a:t>
            </a:r>
            <a:r>
              <a:rPr lang="fr-CH" sz="2400" err="1"/>
              <a:t>subsequent</a:t>
            </a:r>
            <a:r>
              <a:rPr lang="fr-CH" sz="2400"/>
              <a:t> runs do not </a:t>
            </a:r>
            <a:r>
              <a:rPr lang="fr-CH" sz="2400" err="1"/>
              <a:t>overwrite</a:t>
            </a:r>
            <a:r>
              <a:rPr lang="fr-CH" sz="2400"/>
              <a:t> </a:t>
            </a:r>
            <a:r>
              <a:rPr lang="fr-CH" sz="2400" err="1"/>
              <a:t>previous</a:t>
            </a:r>
            <a:r>
              <a:rPr lang="fr-CH" sz="2400"/>
              <a:t> </a:t>
            </a:r>
            <a:r>
              <a:rPr lang="fr-CH" sz="2400" err="1"/>
              <a:t>results</a:t>
            </a:r>
            <a:endParaRPr lang="en-DE" sz="240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err="1"/>
              <a:t>Your</a:t>
            </a:r>
            <a:r>
              <a:rPr lang="de-DE"/>
              <a:t> </a:t>
            </a:r>
            <a:r>
              <a:rPr lang="de-DE" err="1"/>
              <a:t>research</a:t>
            </a:r>
            <a:r>
              <a:rPr lang="de-DE"/>
              <a:t> </a:t>
            </a:r>
            <a:r>
              <a:rPr lang="de-DE" err="1"/>
              <a:t>project</a:t>
            </a:r>
            <a:r>
              <a:rPr lang="de-DE"/>
              <a:t> </a:t>
            </a:r>
            <a:r>
              <a:rPr lang="de-DE" err="1"/>
              <a:t>may</a:t>
            </a:r>
            <a:r>
              <a:rPr lang="de-DE"/>
              <a:t> </a:t>
            </a:r>
            <a:r>
              <a:rPr lang="de-DE" err="1"/>
              <a:t>look</a:t>
            </a:r>
            <a:r>
              <a:rPr lang="de-DE"/>
              <a:t> </a:t>
            </a:r>
            <a:r>
              <a:rPr lang="de-DE" err="1"/>
              <a:t>something</a:t>
            </a:r>
            <a:r>
              <a:rPr lang="de-DE"/>
              <a:t> like </a:t>
            </a:r>
            <a:r>
              <a:rPr lang="de-DE" err="1"/>
              <a:t>this</a:t>
            </a:r>
            <a:r>
              <a:rPr lang="de-DE"/>
              <a:t> (</a:t>
            </a:r>
            <a:r>
              <a:rPr lang="de-DE" err="1"/>
              <a:t>or</a:t>
            </a:r>
            <a:r>
              <a:rPr lang="de-DE"/>
              <a:t> </a:t>
            </a:r>
            <a:r>
              <a:rPr lang="de-DE" err="1"/>
              <a:t>maybe</a:t>
            </a:r>
            <a:r>
              <a:rPr lang="de-DE"/>
              <a:t> </a:t>
            </a:r>
            <a:r>
              <a:rPr lang="de-DE" err="1"/>
              <a:t>you</a:t>
            </a:r>
            <a:r>
              <a:rPr lang="de-DE"/>
              <a:t> </a:t>
            </a:r>
            <a:r>
              <a:rPr lang="de-DE" err="1"/>
              <a:t>have</a:t>
            </a:r>
            <a:r>
              <a:rPr lang="de-DE"/>
              <a:t> different </a:t>
            </a:r>
            <a:r>
              <a:rPr lang="de-DE" err="1"/>
              <a:t>steps</a:t>
            </a:r>
            <a:r>
              <a:rPr lang="de-DE"/>
              <a:t> </a:t>
            </a:r>
            <a:r>
              <a:rPr lang="de-DE" err="1"/>
              <a:t>or</a:t>
            </a:r>
            <a:r>
              <a:rPr lang="de-DE"/>
              <a:t> a </a:t>
            </a:r>
            <a:r>
              <a:rPr lang="de-DE" err="1"/>
              <a:t>subset</a:t>
            </a:r>
            <a:r>
              <a:rPr lang="de-DE"/>
              <a:t> </a:t>
            </a:r>
            <a:r>
              <a:rPr lang="de-DE" err="1"/>
              <a:t>of</a:t>
            </a:r>
            <a:r>
              <a:rPr lang="de-DE"/>
              <a:t> </a:t>
            </a:r>
            <a:r>
              <a:rPr lang="de-DE" err="1"/>
              <a:t>steps</a:t>
            </a:r>
            <a:r>
              <a:rPr lang="de-DE"/>
              <a:t>)</a:t>
            </a:r>
          </a:p>
          <a:p>
            <a:r>
              <a:rPr lang="de-DE"/>
              <a:t>In </a:t>
            </a:r>
            <a:r>
              <a:rPr lang="de-DE" err="1"/>
              <a:t>any</a:t>
            </a:r>
            <a:r>
              <a:rPr lang="de-DE"/>
              <a:t> </a:t>
            </a:r>
            <a:r>
              <a:rPr lang="de-DE" err="1"/>
              <a:t>case</a:t>
            </a:r>
            <a:r>
              <a:rPr lang="de-DE"/>
              <a:t> </a:t>
            </a:r>
            <a:r>
              <a:rPr lang="de-DE" err="1"/>
              <a:t>it</a:t>
            </a:r>
            <a:r>
              <a:rPr lang="de-DE"/>
              <a:t> </a:t>
            </a:r>
            <a:r>
              <a:rPr lang="de-DE" err="1"/>
              <a:t>is</a:t>
            </a:r>
            <a:r>
              <a:rPr lang="de-DE"/>
              <a:t> </a:t>
            </a:r>
            <a:r>
              <a:rPr lang="de-DE" err="1"/>
              <a:t>likely</a:t>
            </a:r>
            <a:r>
              <a:rPr lang="de-DE"/>
              <a:t> </a:t>
            </a:r>
            <a:r>
              <a:rPr lang="de-DE" err="1"/>
              <a:t>that</a:t>
            </a:r>
            <a:r>
              <a:rPr lang="de-DE"/>
              <a:t> </a:t>
            </a:r>
            <a:r>
              <a:rPr lang="de-DE" err="1"/>
              <a:t>you</a:t>
            </a:r>
            <a:r>
              <a:rPr lang="de-DE"/>
              <a:t> will </a:t>
            </a:r>
            <a:r>
              <a:rPr lang="de-DE" err="1"/>
              <a:t>go</a:t>
            </a:r>
            <a:r>
              <a:rPr lang="de-DE"/>
              <a:t> </a:t>
            </a:r>
            <a:r>
              <a:rPr lang="de-DE" err="1"/>
              <a:t>through</a:t>
            </a:r>
            <a:r>
              <a:rPr lang="de-DE"/>
              <a:t> </a:t>
            </a:r>
            <a:r>
              <a:rPr lang="de-DE" err="1"/>
              <a:t>the</a:t>
            </a:r>
            <a:r>
              <a:rPr lang="de-DE"/>
              <a:t> </a:t>
            </a:r>
            <a:r>
              <a:rPr lang="de-DE" err="1"/>
              <a:t>steps</a:t>
            </a:r>
            <a:r>
              <a:rPr lang="de-DE"/>
              <a:t> </a:t>
            </a:r>
            <a:r>
              <a:rPr lang="de-DE" err="1"/>
              <a:t>many</a:t>
            </a:r>
            <a:r>
              <a:rPr lang="de-DE"/>
              <a:t> </a:t>
            </a:r>
            <a:r>
              <a:rPr lang="de-DE" err="1"/>
              <a:t>times</a:t>
            </a:r>
            <a:r>
              <a:rPr lang="de-DE"/>
              <a:t> </a:t>
            </a:r>
            <a:r>
              <a:rPr lang="de-DE" err="1"/>
              <a:t>before</a:t>
            </a:r>
            <a:r>
              <a:rPr lang="de-DE"/>
              <a:t> </a:t>
            </a:r>
            <a:r>
              <a:rPr lang="de-DE" err="1"/>
              <a:t>you‘re</a:t>
            </a:r>
            <a:r>
              <a:rPr lang="de-DE"/>
              <a:t> </a:t>
            </a:r>
            <a:r>
              <a:rPr lang="de-DE" err="1"/>
              <a:t>ready</a:t>
            </a:r>
            <a:r>
              <a:rPr lang="de-DE"/>
              <a:t> </a:t>
            </a:r>
            <a:r>
              <a:rPr lang="de-DE" err="1"/>
              <a:t>to</a:t>
            </a:r>
            <a:r>
              <a:rPr lang="de-DE"/>
              <a:t> publish </a:t>
            </a:r>
            <a:r>
              <a:rPr lang="de-DE" err="1"/>
              <a:t>your</a:t>
            </a:r>
            <a:r>
              <a:rPr lang="de-DE"/>
              <a:t> </a:t>
            </a:r>
            <a:r>
              <a:rPr lang="de-DE" err="1"/>
              <a:t>work</a:t>
            </a:r>
            <a:endParaRPr lang="de-DE"/>
          </a:p>
          <a:p>
            <a:endParaRPr lang="en-CH"/>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a:t>3. </a:t>
            </a:r>
            <a:r>
              <a:rPr lang="de-DE"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Go through the following steps!</a:t>
            </a:r>
          </a:p>
          <a:p>
            <a:pPr marL="0" indent="0">
              <a:buNone/>
            </a:pPr>
            <a:endParaRPr lang="en-US"/>
          </a:p>
          <a:p>
            <a:pPr marL="514350" indent="-514350">
              <a:buFont typeface="+mj-lt"/>
              <a:buAutoNum type="arabicPeriod"/>
            </a:pPr>
            <a:r>
              <a:rPr lang="en-US"/>
              <a:t>Submit  PR for Issue #5 on GitHub</a:t>
            </a:r>
          </a:p>
          <a:p>
            <a:pPr marL="514350" indent="-514350">
              <a:buFont typeface="+mj-lt"/>
              <a:buAutoNum type="arabicPeriod"/>
            </a:pPr>
            <a:r>
              <a:rPr lang="en-US"/>
              <a:t>Complete the </a:t>
            </a:r>
            <a:r>
              <a:rPr lang="en-US" err="1"/>
              <a:t>run.py</a:t>
            </a:r>
            <a:r>
              <a:rPr lang="en-US"/>
              <a:t> script</a:t>
            </a:r>
          </a:p>
          <a:p>
            <a:pPr marL="457200" lvl="1" indent="0">
              <a:buNone/>
            </a:pPr>
            <a:r>
              <a:rPr lang="en-US"/>
              <a:t>- In the file, at the top we give the desired parameters for the run</a:t>
            </a:r>
          </a:p>
          <a:p>
            <a:pPr marL="457200" lvl="1" indent="0">
              <a:buNone/>
            </a:pPr>
            <a:r>
              <a:rPr lang="en-US"/>
              <a:t>- create a context map and walker (see previous exercises for reference)</a:t>
            </a:r>
          </a:p>
          <a:p>
            <a:pPr marL="457200" lvl="1" indent="0">
              <a:buNone/>
            </a:pPr>
            <a:r>
              <a:rPr lang="en-US"/>
              <a:t>- simulate a trajectory (see previous exercises for reference)</a:t>
            </a:r>
          </a:p>
          <a:p>
            <a:pPr marL="514350" indent="-514350">
              <a:buFont typeface="+mj-lt"/>
              <a:buAutoNum type="arabicPeriod"/>
            </a:pPr>
            <a:r>
              <a:rPr lang="en-US"/>
              <a:t>Save the trajectory using `</a:t>
            </a:r>
            <a:r>
              <a:rPr lang="en-US" err="1"/>
              <a:t>np.save</a:t>
            </a:r>
            <a:r>
              <a:rPr lang="en-US"/>
              <a:t>()`, and also save some metadata</a:t>
            </a:r>
          </a:p>
          <a:p>
            <a:pPr marL="514350" indent="-514350">
              <a:buFont typeface="+mj-lt"/>
              <a:buAutoNum type="arabicPeriod"/>
            </a:pPr>
            <a:r>
              <a:rPr lang="en-US"/>
              <a:t>Run the </a:t>
            </a:r>
            <a:r>
              <a:rPr lang="en-US" err="1"/>
              <a:t>run.py</a:t>
            </a:r>
            <a:r>
              <a:rPr lang="en-US"/>
              <a:t> script twice and confirm the results are identical by plotting them using the provided notebook</a:t>
            </a:r>
            <a:endParaRPr lang="en-CH"/>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a:p>
          <a:p>
            <a:pPr algn="ctr"/>
            <a:r>
              <a:rPr lang="en-CH" sz="3200" b="1"/>
              <a:t>REMOVE?</a:t>
            </a:r>
          </a:p>
          <a:p>
            <a:pPr algn="ctr"/>
            <a:endParaRPr lang="en-CH" sz="3200" b="1"/>
          </a:p>
        </p:txBody>
      </p:sp>
    </p:spTree>
    <p:extLst>
      <p:ext uri="{BB962C8B-B14F-4D97-AF65-F5344CB8AC3E}">
        <p14:creationId xmlns:p14="http://schemas.microsoft.com/office/powerpoint/2010/main" val="3262339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 the position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75503</TotalTime>
  <Words>4190</Words>
  <Application>Microsoft Macintosh PowerPoint</Application>
  <PresentationFormat>Widescreen</PresentationFormat>
  <Paragraphs>505</Paragraphs>
  <Slides>56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Hands-on Turn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786</cp:revision>
  <cp:lastPrinted>2019-09-03T16:05:03Z</cp:lastPrinted>
  <dcterms:created xsi:type="dcterms:W3CDTF">2018-07-24T12:49:38Z</dcterms:created>
  <dcterms:modified xsi:type="dcterms:W3CDTF">2023-08-29T14:13:01Z</dcterms:modified>
</cp:coreProperties>
</file>